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6" r:id="rId5"/>
    <p:sldId id="387" r:id="rId6"/>
    <p:sldId id="437" r:id="rId7"/>
    <p:sldId id="431" r:id="rId8"/>
    <p:sldId id="438" r:id="rId9"/>
    <p:sldId id="430" r:id="rId10"/>
    <p:sldId id="440" r:id="rId11"/>
    <p:sldId id="428" r:id="rId12"/>
    <p:sldId id="442" r:id="rId13"/>
    <p:sldId id="432" r:id="rId14"/>
    <p:sldId id="439" r:id="rId15"/>
    <p:sldId id="433" r:id="rId16"/>
    <p:sldId id="441" r:id="rId17"/>
    <p:sldId id="434" r:id="rId18"/>
    <p:sldId id="443" r:id="rId19"/>
    <p:sldId id="435" r:id="rId20"/>
    <p:sldId id="444" r:id="rId21"/>
    <p:sldId id="331" r:id="rId22"/>
    <p:sldId id="382" r:id="rId23"/>
    <p:sldId id="361" r:id="rId24"/>
    <p:sldId id="385" r:id="rId25"/>
    <p:sldId id="386" r:id="rId26"/>
    <p:sldId id="427" r:id="rId27"/>
    <p:sldId id="404" r:id="rId28"/>
    <p:sldId id="429" r:id="rId29"/>
    <p:sldId id="388" r:id="rId30"/>
    <p:sldId id="389" r:id="rId31"/>
    <p:sldId id="426" r:id="rId32"/>
    <p:sldId id="390" r:id="rId33"/>
    <p:sldId id="424" r:id="rId34"/>
    <p:sldId id="405"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57"/>
    <p:restoredTop sz="96292"/>
  </p:normalViewPr>
  <p:slideViewPr>
    <p:cSldViewPr snapToGrid="0" snapToObjects="1">
      <p:cViewPr varScale="1">
        <p:scale>
          <a:sx n="146" d="100"/>
          <a:sy n="146" d="100"/>
        </p:scale>
        <p:origin x="149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11/5/22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11/5/22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69430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way both infinitives (</a:t>
            </a:r>
            <a:r>
              <a:rPr lang="en-US" sz="4000" i="1" dirty="0">
                <a:solidFill>
                  <a:schemeClr val="bg1"/>
                </a:solidFill>
                <a:latin typeface="Avenir Next" panose="020B0503020202020204" pitchFamily="34" charset="0"/>
              </a:rPr>
              <a:t>to depart... to be</a:t>
            </a:r>
            <a:r>
              <a:rPr lang="en-US" sz="4000" dirty="0">
                <a:solidFill>
                  <a:schemeClr val="bg1"/>
                </a:solidFill>
                <a:latin typeface="Avenir Next" panose="020B0503020202020204" pitchFamily="34" charset="0"/>
              </a:rPr>
              <a:t>) share one article in Greek unites the two together. When Paul thinks of death, he thinks of his union with Christ.</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1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70278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Such a positive view of suffering and death would have been helpful for Paul’s first-century readers who were also facing persecution and possible execution for their faith in Christ.</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27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35733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10;&#10;Description automatically generated">
            <a:extLst>
              <a:ext uri="{FF2B5EF4-FFF2-40B4-BE49-F238E27FC236}">
                <a16:creationId xmlns:a16="http://schemas.microsoft.com/office/drawing/2014/main" id="{C0DAEC83-744A-CC61-4171-7F5A567B46E1}"/>
              </a:ext>
            </a:extLst>
          </p:cNvPr>
          <p:cNvPicPr>
            <a:picLocks noChangeAspect="1"/>
          </p:cNvPicPr>
          <p:nvPr/>
        </p:nvPicPr>
        <p:blipFill rotWithShape="1">
          <a:blip r:embed="rId2"/>
          <a:srcRect l="16603" r="16095"/>
          <a:stretch/>
        </p:blipFill>
        <p:spPr>
          <a:xfrm>
            <a:off x="1210492" y="685799"/>
            <a:ext cx="3692434" cy="5486400"/>
          </a:xfrm>
          <a:prstGeom prst="rect">
            <a:avLst/>
          </a:prstGeom>
        </p:spPr>
      </p:pic>
    </p:spTree>
    <p:extLst>
      <p:ext uri="{BB962C8B-B14F-4D97-AF65-F5344CB8AC3E}">
        <p14:creationId xmlns:p14="http://schemas.microsoft.com/office/powerpoint/2010/main" val="75229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39983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 was willing to delay crossing the finish line in his own race in order to serve the needs of the believers in Philippi.</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96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31121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device&#10;&#10;Description automatically generated">
            <a:extLst>
              <a:ext uri="{FF2B5EF4-FFF2-40B4-BE49-F238E27FC236}">
                <a16:creationId xmlns:a16="http://schemas.microsoft.com/office/drawing/2014/main" id="{C5862C51-16BB-84EC-E20E-4E1F1BFBFA76}"/>
              </a:ext>
            </a:extLst>
          </p:cNvPr>
          <p:cNvPicPr>
            <a:picLocks noChangeAspect="1"/>
          </p:cNvPicPr>
          <p:nvPr/>
        </p:nvPicPr>
        <p:blipFill>
          <a:blip r:embed="rId2"/>
          <a:stretch>
            <a:fillRect/>
          </a:stretch>
        </p:blipFill>
        <p:spPr>
          <a:xfrm>
            <a:off x="1194290" y="685800"/>
            <a:ext cx="3579018" cy="5486400"/>
          </a:xfrm>
          <a:prstGeom prst="rect">
            <a:avLst/>
          </a:prstGeom>
        </p:spPr>
      </p:pic>
    </p:spTree>
    <p:extLst>
      <p:ext uri="{BB962C8B-B14F-4D97-AF65-F5344CB8AC3E}">
        <p14:creationId xmlns:p14="http://schemas.microsoft.com/office/powerpoint/2010/main" val="20120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42593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Tree>
    <p:extLst>
      <p:ext uri="{BB962C8B-B14F-4D97-AF65-F5344CB8AC3E}">
        <p14:creationId xmlns:p14="http://schemas.microsoft.com/office/powerpoint/2010/main" val="149577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 can see it no other way: as the master was, so must the servant be.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agitation of Paul’s mind is clearly to be seen in the broken syntax of his writing.</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a:t>
            </a:r>
            <a:r>
              <a:rPr lang="en-US" sz="4000" b="1" dirty="0" err="1">
                <a:solidFill>
                  <a:schemeClr val="bg1"/>
                </a:solidFill>
                <a:latin typeface="Avenir Next" panose="020B0503020202020204" pitchFamily="34" charset="0"/>
              </a:rPr>
              <a:t>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pacification of the known world by the Romans was known as the </a:t>
            </a:r>
            <a:r>
              <a:rPr lang="en-US" sz="4000" i="1" dirty="0">
                <a:solidFill>
                  <a:schemeClr val="bg1"/>
                </a:solidFill>
                <a:latin typeface="Avenir Next" panose="020B0503020202020204" pitchFamily="34" charset="0"/>
              </a:rPr>
              <a:t>pax Romana/ Augusta</a:t>
            </a:r>
            <a:r>
              <a:rPr lang="en-US" sz="4000" dirty="0">
                <a:solidFill>
                  <a:schemeClr val="bg1"/>
                </a:solidFill>
                <a:latin typeface="Avenir Next" panose="020B0503020202020204" pitchFamily="34" charset="0"/>
              </a:rPr>
              <a:t>. The ideology of universal peace and prosperity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Now if I live on in the flesh, this means fruitful work for me; and I don’t know which one I should choose. I am torn between the two. I long to depart and be with Christ—which is far better—but to remain in the flesh is more necessary for your sake.</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1:22-24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heart cannot love what the mind does not know.</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5602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 did not view his work as a grim duty or burdensome obligation, but as the fruitful out- flowing of God’s faithful in-working.</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2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600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1:22-24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79-86)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2745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agitation of Paul’s mind is clearly to be seen in the broken syntax of his writing.</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69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2869</TotalTime>
  <Words>745</Words>
  <Application>Microsoft Macintosh PowerPoint</Application>
  <PresentationFormat>Widescreen</PresentationFormat>
  <Paragraphs>59</Paragraphs>
  <Slides>34</Slides>
  <Notes>0</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Avenir Next</vt:lpstr>
      <vt:lpstr>Calibri</vt:lpstr>
      <vt:lpstr>Calibri Light</vt:lpstr>
      <vt:lpstr>Lato</vt:lpstr>
      <vt:lpstr>Tw Cen MT</vt:lpstr>
      <vt:lpstr>Office Theme</vt:lpstr>
      <vt:lpstr>PowerPoint Presentation</vt:lpstr>
      <vt:lpstr>Today’s class (pages 79-86)</vt:lpstr>
      <vt:lpstr>Philippians 1:22-24 (CSB)</vt:lpstr>
      <vt:lpstr>Today’s class (pages 79-86)</vt:lpstr>
      <vt:lpstr>Dr. G. Walter Hansen  Paul did not view his work as a grim duty or burdensome obligation, but as the fruitful out- flowing of God’s faithful in-working.</vt:lpstr>
      <vt:lpstr>Today’s class (pages 79-86)</vt:lpstr>
      <vt:lpstr> Preposition circle (page 11)</vt:lpstr>
      <vt:lpstr>Today’s class (pages 79-86)</vt:lpstr>
      <vt:lpstr>Dr. Ralph P. Martin  The agitation of Paul’s mind is clearly to be seen in the broken syntax of his writing.</vt:lpstr>
      <vt:lpstr>Today’s class (pages 79-86)</vt:lpstr>
      <vt:lpstr>Dr. G. Walter Hansen  The way both infinitives (to depart... to be) share one article in Greek unites the two together. When Paul thinks of death, he thinks of his union with Christ.</vt:lpstr>
      <vt:lpstr>Today’s class (pages 79-86)</vt:lpstr>
      <vt:lpstr>Dr. G. Walter Hansen  Such a positive view of suffering and death would have been helpful for Paul’s first-century readers who were also facing persecution and possible execution for their faith in Christ.</vt:lpstr>
      <vt:lpstr>Today’s class (pages 79-86)</vt:lpstr>
      <vt:lpstr>PowerPoint Presentation</vt:lpstr>
      <vt:lpstr>Today’s class (pages 79-86)</vt:lpstr>
      <vt:lpstr>Dr. G. Walter Hansen  Paul was willing to delay crossing the finish line in his own race in order to serve the needs of the believers in Philippi.</vt:lpstr>
      <vt:lpstr>Today’s class (pages 79-86)</vt:lpstr>
      <vt:lpstr>PowerPoint Presentation</vt:lpstr>
      <vt:lpstr>Today’s class (pages 79-86)</vt:lpstr>
      <vt:lpstr>Prayer Time</vt:lpstr>
      <vt:lpstr>Today’s class (page 16)</vt:lpstr>
      <vt:lpstr>PowerPoint Presentation</vt:lpstr>
      <vt:lpstr> Preposition circle (page 11)</vt:lpstr>
      <vt:lpstr>Dr. Gordon Fee  …a distinguishable part of the whole, but as part of the whole, not above or outside it</vt:lpstr>
      <vt:lpstr>Dr. G. Walter Hansen  …a distinguishable part of the whole, but as part of the whole, not above or outside it</vt:lpstr>
      <vt:lpstr>Dr. G. F. Hawthorne &amp; Dr. Ralph P. Martin  Paul can see it no other way: as the master was, so must the servant be.</vt:lpstr>
      <vt:lpstr>Dr. Ralph P. Martin  The agitation of Paul’s mind is clearly to be seen in the broken syntax of his writing.</vt:lpstr>
      <vt:lpstr>Dr. Joe Hellerman  The pacification of the known world by the Romans was known as the pax Romana/ Augusta. The ideology of universal peace and prosperity</vt:lpstr>
      <vt:lpstr>Dr. Mark Keown  The pacification of the known world by the Romans was known as the pax Romana/ Augusta. The ideology of universal peace and prosperity under</vt:lpstr>
      <vt:lpstr>Dr. Peter T. O’Brien  The pacification of the known world by the Romans was known as the pax Romana/ Augusta. The ideology of universal peace and prosperity under</vt:lpstr>
      <vt:lpstr>Dr. John Reumann  Christ Jesus provides the basis for their relation to God, “glue” for their connections with each other, the sphere for their life and endeavors</vt:lpstr>
      <vt:lpstr>Dr. Moises Silva  Christ Jesus provides the basis for their relation to God, “glue” for their connections with each other, the sphere for their life and endeavors</vt:lpstr>
      <vt:lpstr>Jen Wilkin  The heart cannot love what the mind does not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2022-11-06T02:18:21Z</dcterms:modified>
</cp:coreProperties>
</file>